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1" descr="C:\Temp\OpsGuard-Sunumlar\assets\opsguard-logo-dark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848" y="1240260"/>
            <a:ext cx="6000000" cy="16800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14400" y="4069080"/>
            <a:ext cx="1036015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7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Kritik Sunucu Ortamları için Güvenli Patch Operasyonu ve Orkestrasyon</a:t>
            </a:r>
            <a:endParaRPr lang="en-US" sz="1700" dirty="0"/>
          </a:p>
        </p:txBody>
      </p:sp>
      <p:sp>
        <p:nvSpPr>
          <p:cNvPr id="6" name="Shape 2"/>
          <p:cNvSpPr/>
          <p:nvPr/>
        </p:nvSpPr>
        <p:spPr>
          <a:xfrm>
            <a:off x="5364785" y="4709160"/>
            <a:ext cx="1463040" cy="22860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7" name="Text 3"/>
          <p:cNvSpPr/>
          <p:nvPr/>
        </p:nvSpPr>
        <p:spPr>
          <a:xfrm>
            <a:off x="0" y="484632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20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ÜRÜN TANITIMI</a:t>
            </a:r>
            <a:endParaRPr lang="en-US" sz="1400" dirty="0"/>
          </a:p>
        </p:txBody>
      </p:sp>
      <p:sp>
        <p:nvSpPr>
          <p:cNvPr id="8" name="Shape 4"/>
          <p:cNvSpPr/>
          <p:nvPr/>
        </p:nvSpPr>
        <p:spPr>
          <a:xfrm>
            <a:off x="0" y="6537960"/>
            <a:ext cx="12191695" cy="18288"/>
          </a:xfrm>
          <a:prstGeom prst="rect">
            <a:avLst/>
          </a:prstGeom>
          <a:solidFill>
            <a:srgbClr val="234A50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ZAFIYET YÖNETIMI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Bulgudan Aksiyona: Vulnerability Center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85800" y="1280160"/>
            <a:ext cx="107899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Nessus, Wazuh gibi tarayıcılardan gelen bulgular + NVD zenginleştirmesi (CVSS, KEV, önem derecesi) tek merkezde birleşir.</a:t>
            </a:r>
            <a:endParaRPr lang="en-US" sz="150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güvenlik bülteni (USN/CVE) yayınlandığında, sistem hangi sunucularınızı etkilediğini otomatik eşler — paket ve sürüm bazında.</a:t>
            </a:r>
            <a:endParaRPr lang="en-US" sz="150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Etkilenen sunucular tek bir bakım planında toplanır; plan sadece hedeflenen paketleri günceller, kapsam dışına asla taşmaz.</a:t>
            </a:r>
            <a:endParaRPr lang="en-US" sz="150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Agentless ön kontrol, tarayıcının YERİNE geçmez — tarayıcının bulduğunu yönetilebilir, izlenebilir bir aksiyona çevirir.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85800" y="3977640"/>
            <a:ext cx="10789920" cy="2103120"/>
          </a:xfrm>
          <a:prstGeom prst="roundRect">
            <a:avLst>
              <a:gd name="adj" fmla="val 3913"/>
            </a:avLst>
          </a:prstGeom>
          <a:solidFill>
            <a:srgbClr val="17323A"/>
          </a:solidFill>
          <a:ln w="12700">
            <a:solidFill>
              <a:srgbClr val="0C72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0120" y="4160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GERÇEK SENARYO (ANONİMLEŞTİRİLMİŞ)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960120" y="4480560"/>
            <a:ext cx="102412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Kritik bir SSH güvenlik bülteni yayınlandı. OpsGuard, bülteni etkilenen 49 sunucuyla otomatik eşledi ve tek bir bakım planı oluşturdu. Sadece ilgili paketler güncellendi — bulgudan aksiyona geçiş dakikalar içinde tamamlandı, kapsam dışı hiçbir paket dokunulmadı.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YÖNETIŞIM VE UYUMLULUK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Regülasyona Hazır Bir Yapı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85800" y="1234440"/>
            <a:ext cx="1078992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b="1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Never-Auto-Reboot ilkesi: üretim sunucuları hiçbir zaman insan onayı olmadan otomatik olarak yeniden başlatılamaz.</a:t>
            </a:r>
            <a:endParaRPr lang="en-US" sz="155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Kural bazlı guardrail'lar: kritik/birincil sistemlerde ek manuel onay zorunlu kılınabilir; kritik kümede aynı anda %50'den fazla sunucu güncellenemez.</a:t>
            </a:r>
            <a:endParaRPr lang="en-US" sz="155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Kademeli (ring) yayılım: test ortamından kritik üretime doğru sırayla ilerler; bir aşama başarısız olursa süreç otomatik durur.</a:t>
            </a:r>
            <a:endParaRPr lang="en-US" sz="155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 paketi bütünlüğü: her rapor SHA-256 hash ile imzalanır — sonradan değiştirilip değiştirilmediği denetçi tarafından doğrulanabilir.</a:t>
            </a:r>
            <a:endParaRPr lang="en-US" sz="155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Sonuç: “patch yaptık” demek yerine, ne zaman/kim/hangi onayla/hangi sonuçla yapıldığını kanıtlayabilirsiniz.</a:t>
            </a:r>
            <a:endParaRPr lang="en-US" sz="15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PAZARDAKI KONUM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Neden Farklı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85800" y="1143000"/>
            <a:ext cx="107899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Kamuya açık bilgilere dayalı, yaklaşık bir karşılaştırma — kesin özellik seti için ilgili sağlayıcıyla teyit edilmelidir.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685800" y="1600200"/>
            <a:ext cx="3474720" cy="457200"/>
          </a:xfrm>
          <a:prstGeom prst="rect">
            <a:avLst/>
          </a:prstGeom>
          <a:solidFill>
            <a:srgbClr val="17323A"/>
          </a:solidFill>
          <a:ln/>
        </p:spPr>
      </p:sp>
      <p:sp>
        <p:nvSpPr>
          <p:cNvPr id="11" name="Text 8"/>
          <p:cNvSpPr/>
          <p:nvPr/>
        </p:nvSpPr>
        <p:spPr>
          <a:xfrm>
            <a:off x="795528" y="1600200"/>
            <a:ext cx="32552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Yetenek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4160520" y="1600200"/>
            <a:ext cx="2468880" cy="457200"/>
          </a:xfrm>
          <a:prstGeom prst="rect">
            <a:avLst/>
          </a:prstGeom>
          <a:solidFill>
            <a:srgbClr val="17323A"/>
          </a:solidFill>
          <a:ln/>
        </p:spPr>
      </p:sp>
      <p:sp>
        <p:nvSpPr>
          <p:cNvPr id="13" name="Text 10"/>
          <p:cNvSpPr/>
          <p:nvPr/>
        </p:nvSpPr>
        <p:spPr>
          <a:xfrm>
            <a:off x="4270248" y="16002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Uç Nokta Yama Araçları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6629400" y="1600200"/>
            <a:ext cx="2468880" cy="457200"/>
          </a:xfrm>
          <a:prstGeom prst="rect">
            <a:avLst/>
          </a:prstGeom>
          <a:solidFill>
            <a:srgbClr val="17323A"/>
          </a:solidFill>
          <a:ln/>
        </p:spPr>
      </p:sp>
      <p:sp>
        <p:nvSpPr>
          <p:cNvPr id="15" name="Text 12"/>
          <p:cNvSpPr/>
          <p:nvPr/>
        </p:nvSpPr>
        <p:spPr>
          <a:xfrm>
            <a:off x="6739128" y="16002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JetPatch (waves/approval)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98280" y="1600200"/>
            <a:ext cx="2377440" cy="457200"/>
          </a:xfrm>
          <a:prstGeom prst="rect">
            <a:avLst/>
          </a:prstGeom>
          <a:solidFill>
            <a:srgbClr val="17323A"/>
          </a:solidFill>
          <a:ln/>
        </p:spPr>
      </p:sp>
      <p:sp>
        <p:nvSpPr>
          <p:cNvPr id="17" name="Text 14"/>
          <p:cNvSpPr/>
          <p:nvPr/>
        </p:nvSpPr>
        <p:spPr>
          <a:xfrm>
            <a:off x="9208008" y="160020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685800" y="2057400"/>
            <a:ext cx="347472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5528" y="2057400"/>
            <a:ext cx="32552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 olma değerlendirmesi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4160520" y="2057400"/>
            <a:ext cx="246888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270248" y="20574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Kısmi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6629400" y="2057400"/>
            <a:ext cx="246888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739128" y="20574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9098280" y="2057400"/>
            <a:ext cx="237744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208008" y="205740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 + gerekçeli skor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685800" y="2514600"/>
            <a:ext cx="347472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795528" y="2514600"/>
            <a:ext cx="32552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Dalga / kademeli yayılım</a:t>
            </a:r>
            <a:endParaRPr lang="en-US" sz="1100" dirty="0"/>
          </a:p>
        </p:txBody>
      </p:sp>
      <p:sp>
        <p:nvSpPr>
          <p:cNvPr id="28" name="Shape 25"/>
          <p:cNvSpPr/>
          <p:nvPr/>
        </p:nvSpPr>
        <p:spPr>
          <a:xfrm>
            <a:off x="4160520" y="2514600"/>
            <a:ext cx="246888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4270248" y="25146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Sınırlı</a:t>
            </a:r>
            <a:endParaRPr lang="en-US" sz="1100" dirty="0"/>
          </a:p>
        </p:txBody>
      </p:sp>
      <p:sp>
        <p:nvSpPr>
          <p:cNvPr id="30" name="Shape 27"/>
          <p:cNvSpPr/>
          <p:nvPr/>
        </p:nvSpPr>
        <p:spPr>
          <a:xfrm>
            <a:off x="6629400" y="2514600"/>
            <a:ext cx="246888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739128" y="25146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100" dirty="0"/>
          </a:p>
        </p:txBody>
      </p:sp>
      <p:sp>
        <p:nvSpPr>
          <p:cNvPr id="32" name="Shape 29"/>
          <p:cNvSpPr/>
          <p:nvPr/>
        </p:nvSpPr>
        <p:spPr>
          <a:xfrm>
            <a:off x="9098280" y="2514600"/>
            <a:ext cx="237744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9208008" y="251460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100" dirty="0"/>
          </a:p>
        </p:txBody>
      </p:sp>
      <p:sp>
        <p:nvSpPr>
          <p:cNvPr id="34" name="Shape 31"/>
          <p:cNvSpPr/>
          <p:nvPr/>
        </p:nvSpPr>
        <p:spPr>
          <a:xfrm>
            <a:off x="685800" y="2971800"/>
            <a:ext cx="347472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795528" y="2971800"/>
            <a:ext cx="32552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Onay iş akışı</a:t>
            </a:r>
            <a:endParaRPr lang="en-US" sz="1100" dirty="0"/>
          </a:p>
        </p:txBody>
      </p:sp>
      <p:sp>
        <p:nvSpPr>
          <p:cNvPr id="36" name="Shape 33"/>
          <p:cNvSpPr/>
          <p:nvPr/>
        </p:nvSpPr>
        <p:spPr>
          <a:xfrm>
            <a:off x="4160520" y="2971800"/>
            <a:ext cx="246888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4270248" y="29718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Sınırlı</a:t>
            </a:r>
            <a:endParaRPr lang="en-US" sz="1100" dirty="0"/>
          </a:p>
        </p:txBody>
      </p:sp>
      <p:sp>
        <p:nvSpPr>
          <p:cNvPr id="38" name="Shape 35"/>
          <p:cNvSpPr/>
          <p:nvPr/>
        </p:nvSpPr>
        <p:spPr>
          <a:xfrm>
            <a:off x="6629400" y="2971800"/>
            <a:ext cx="246888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6739128" y="29718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100" dirty="0"/>
          </a:p>
        </p:txBody>
      </p:sp>
      <p:sp>
        <p:nvSpPr>
          <p:cNvPr id="40" name="Shape 37"/>
          <p:cNvSpPr/>
          <p:nvPr/>
        </p:nvSpPr>
        <p:spPr>
          <a:xfrm>
            <a:off x="9098280" y="2971800"/>
            <a:ext cx="237744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9208008" y="297180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100" dirty="0"/>
          </a:p>
        </p:txBody>
      </p:sp>
      <p:sp>
        <p:nvSpPr>
          <p:cNvPr id="42" name="Shape 39"/>
          <p:cNvSpPr/>
          <p:nvPr/>
        </p:nvSpPr>
        <p:spPr>
          <a:xfrm>
            <a:off x="685800" y="3429000"/>
            <a:ext cx="347472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795528" y="3429000"/>
            <a:ext cx="32552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servisi farkındalığı</a:t>
            </a:r>
            <a:endParaRPr lang="en-US" sz="1100" dirty="0"/>
          </a:p>
        </p:txBody>
      </p:sp>
      <p:sp>
        <p:nvSpPr>
          <p:cNvPr id="44" name="Shape 41"/>
          <p:cNvSpPr/>
          <p:nvPr/>
        </p:nvSpPr>
        <p:spPr>
          <a:xfrm>
            <a:off x="4160520" y="3429000"/>
            <a:ext cx="246888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4270248" y="34290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</a:t>
            </a:r>
            <a:endParaRPr lang="en-US" sz="1100" dirty="0"/>
          </a:p>
        </p:txBody>
      </p:sp>
      <p:sp>
        <p:nvSpPr>
          <p:cNvPr id="46" name="Shape 43"/>
          <p:cNvSpPr/>
          <p:nvPr/>
        </p:nvSpPr>
        <p:spPr>
          <a:xfrm>
            <a:off x="6629400" y="3429000"/>
            <a:ext cx="246888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6739128" y="34290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Belirsiz / sınırlı</a:t>
            </a:r>
            <a:endParaRPr lang="en-US" sz="1100" dirty="0"/>
          </a:p>
        </p:txBody>
      </p:sp>
      <p:sp>
        <p:nvSpPr>
          <p:cNvPr id="48" name="Shape 45"/>
          <p:cNvSpPr/>
          <p:nvPr/>
        </p:nvSpPr>
        <p:spPr>
          <a:xfrm>
            <a:off x="9098280" y="3429000"/>
            <a:ext cx="237744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9208008" y="342900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100" dirty="0"/>
          </a:p>
        </p:txBody>
      </p:sp>
      <p:sp>
        <p:nvSpPr>
          <p:cNvPr id="50" name="Shape 47"/>
          <p:cNvSpPr/>
          <p:nvPr/>
        </p:nvSpPr>
        <p:spPr>
          <a:xfrm>
            <a:off x="685800" y="3886200"/>
            <a:ext cx="347472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795528" y="3886200"/>
            <a:ext cx="32552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İmzalı kanıt paketi</a:t>
            </a:r>
            <a:endParaRPr lang="en-US" sz="1100" dirty="0"/>
          </a:p>
        </p:txBody>
      </p:sp>
      <p:sp>
        <p:nvSpPr>
          <p:cNvPr id="52" name="Shape 49"/>
          <p:cNvSpPr/>
          <p:nvPr/>
        </p:nvSpPr>
        <p:spPr>
          <a:xfrm>
            <a:off x="4160520" y="3886200"/>
            <a:ext cx="246888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53" name="Text 50"/>
          <p:cNvSpPr/>
          <p:nvPr/>
        </p:nvSpPr>
        <p:spPr>
          <a:xfrm>
            <a:off x="4270248" y="38862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</a:t>
            </a:r>
            <a:endParaRPr lang="en-US" sz="1100" dirty="0"/>
          </a:p>
        </p:txBody>
      </p:sp>
      <p:sp>
        <p:nvSpPr>
          <p:cNvPr id="54" name="Shape 51"/>
          <p:cNvSpPr/>
          <p:nvPr/>
        </p:nvSpPr>
        <p:spPr>
          <a:xfrm>
            <a:off x="6629400" y="3886200"/>
            <a:ext cx="246888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55" name="Text 52"/>
          <p:cNvSpPr/>
          <p:nvPr/>
        </p:nvSpPr>
        <p:spPr>
          <a:xfrm>
            <a:off x="6739128" y="38862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Belirsiz / sınırlı</a:t>
            </a:r>
            <a:endParaRPr lang="en-US" sz="1100" dirty="0"/>
          </a:p>
        </p:txBody>
      </p:sp>
      <p:sp>
        <p:nvSpPr>
          <p:cNvPr id="56" name="Shape 53"/>
          <p:cNvSpPr/>
          <p:nvPr/>
        </p:nvSpPr>
        <p:spPr>
          <a:xfrm>
            <a:off x="9098280" y="3886200"/>
            <a:ext cx="237744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57" name="Text 54"/>
          <p:cNvSpPr/>
          <p:nvPr/>
        </p:nvSpPr>
        <p:spPr>
          <a:xfrm>
            <a:off x="9208008" y="388620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100" dirty="0"/>
          </a:p>
        </p:txBody>
      </p:sp>
      <p:sp>
        <p:nvSpPr>
          <p:cNvPr id="58" name="Shape 55"/>
          <p:cNvSpPr/>
          <p:nvPr/>
        </p:nvSpPr>
        <p:spPr>
          <a:xfrm>
            <a:off x="685800" y="4343400"/>
            <a:ext cx="347472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59" name="Text 56"/>
          <p:cNvSpPr/>
          <p:nvPr/>
        </p:nvSpPr>
        <p:spPr>
          <a:xfrm>
            <a:off x="795528" y="4343400"/>
            <a:ext cx="32552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CVE-ötesi risk skorlama</a:t>
            </a:r>
            <a:endParaRPr lang="en-US" sz="1100" dirty="0"/>
          </a:p>
        </p:txBody>
      </p:sp>
      <p:sp>
        <p:nvSpPr>
          <p:cNvPr id="60" name="Shape 57"/>
          <p:cNvSpPr/>
          <p:nvPr/>
        </p:nvSpPr>
        <p:spPr>
          <a:xfrm>
            <a:off x="4160520" y="4343400"/>
            <a:ext cx="246888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61" name="Text 58"/>
          <p:cNvSpPr/>
          <p:nvPr/>
        </p:nvSpPr>
        <p:spPr>
          <a:xfrm>
            <a:off x="4270248" y="43434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</a:t>
            </a:r>
            <a:endParaRPr lang="en-US" sz="1100" dirty="0"/>
          </a:p>
        </p:txBody>
      </p:sp>
      <p:sp>
        <p:nvSpPr>
          <p:cNvPr id="62" name="Shape 59"/>
          <p:cNvSpPr/>
          <p:nvPr/>
        </p:nvSpPr>
        <p:spPr>
          <a:xfrm>
            <a:off x="6629400" y="4343400"/>
            <a:ext cx="246888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63" name="Text 60"/>
          <p:cNvSpPr/>
          <p:nvPr/>
        </p:nvSpPr>
        <p:spPr>
          <a:xfrm>
            <a:off x="6739128" y="43434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Belirsiz / sınırlı</a:t>
            </a:r>
            <a:endParaRPr lang="en-US" sz="1100" dirty="0"/>
          </a:p>
        </p:txBody>
      </p:sp>
      <p:sp>
        <p:nvSpPr>
          <p:cNvPr id="64" name="Shape 61"/>
          <p:cNvSpPr/>
          <p:nvPr/>
        </p:nvSpPr>
        <p:spPr>
          <a:xfrm>
            <a:off x="9098280" y="4343400"/>
            <a:ext cx="2377440" cy="457200"/>
          </a:xfrm>
          <a:prstGeom prst="rect">
            <a:avLst/>
          </a:prstGeom>
          <a:solidFill>
            <a:srgbClr val="13272C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65" name="Text 62"/>
          <p:cNvSpPr/>
          <p:nvPr/>
        </p:nvSpPr>
        <p:spPr>
          <a:xfrm>
            <a:off x="9208008" y="434340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100" dirty="0"/>
          </a:p>
        </p:txBody>
      </p:sp>
      <p:sp>
        <p:nvSpPr>
          <p:cNvPr id="66" name="Shape 63"/>
          <p:cNvSpPr/>
          <p:nvPr/>
        </p:nvSpPr>
        <p:spPr>
          <a:xfrm>
            <a:off x="685800" y="4800600"/>
            <a:ext cx="347472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67" name="Text 64"/>
          <p:cNvSpPr/>
          <p:nvPr/>
        </p:nvSpPr>
        <p:spPr>
          <a:xfrm>
            <a:off x="795528" y="4800600"/>
            <a:ext cx="325526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Otomatik rol/servis keşfi</a:t>
            </a:r>
            <a:endParaRPr lang="en-US" sz="1100" dirty="0"/>
          </a:p>
        </p:txBody>
      </p:sp>
      <p:sp>
        <p:nvSpPr>
          <p:cNvPr id="68" name="Shape 65"/>
          <p:cNvSpPr/>
          <p:nvPr/>
        </p:nvSpPr>
        <p:spPr>
          <a:xfrm>
            <a:off x="4160520" y="4800600"/>
            <a:ext cx="246888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69" name="Text 66"/>
          <p:cNvSpPr/>
          <p:nvPr/>
        </p:nvSpPr>
        <p:spPr>
          <a:xfrm>
            <a:off x="4270248" y="48006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Yok</a:t>
            </a:r>
            <a:endParaRPr lang="en-US" sz="1100" dirty="0"/>
          </a:p>
        </p:txBody>
      </p:sp>
      <p:sp>
        <p:nvSpPr>
          <p:cNvPr id="70" name="Shape 67"/>
          <p:cNvSpPr/>
          <p:nvPr/>
        </p:nvSpPr>
        <p:spPr>
          <a:xfrm>
            <a:off x="6629400" y="4800600"/>
            <a:ext cx="246888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71" name="Text 68"/>
          <p:cNvSpPr/>
          <p:nvPr/>
        </p:nvSpPr>
        <p:spPr>
          <a:xfrm>
            <a:off x="6739128" y="4800600"/>
            <a:ext cx="224942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Belirsiz / sınırlı</a:t>
            </a:r>
            <a:endParaRPr lang="en-US" sz="1100" dirty="0"/>
          </a:p>
        </p:txBody>
      </p:sp>
      <p:sp>
        <p:nvSpPr>
          <p:cNvPr id="72" name="Shape 69"/>
          <p:cNvSpPr/>
          <p:nvPr/>
        </p:nvSpPr>
        <p:spPr>
          <a:xfrm>
            <a:off x="9098280" y="4800600"/>
            <a:ext cx="2377440" cy="457200"/>
          </a:xfrm>
          <a:prstGeom prst="rect">
            <a:avLst/>
          </a:prstGeom>
          <a:solidFill>
            <a:srgbClr val="0E1B20"/>
          </a:solidFill>
          <a:ln w="6350">
            <a:solidFill>
              <a:srgbClr val="234A50"/>
            </a:solidFill>
            <a:prstDash val="solid"/>
          </a:ln>
        </p:spPr>
      </p:sp>
      <p:sp>
        <p:nvSpPr>
          <p:cNvPr id="73" name="Text 70"/>
          <p:cNvSpPr/>
          <p:nvPr/>
        </p:nvSpPr>
        <p:spPr>
          <a:xfrm>
            <a:off x="9208008" y="4800600"/>
            <a:ext cx="215798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KAPSAM NETLIĞI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Entegre Oluruz, Kopyalamayız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85800" y="1280160"/>
            <a:ext cx="107899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OpsGuard, kritik sunucu/servis ortamları için bir patch orkestrasyon platformudur — genel amaçlı bir BT yönetim paketi değildir. Aşağıdaki alanlarda bilinçli olarak rekabet etmiyoruz; mevcut araçlarınızla entegrasyon sunuyoruz.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822960" y="233172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14400" y="233172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Uzak Masaüstü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3017520" y="233172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108960" y="233172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Yedekleme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5212080" y="233172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5303520" y="233172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Helpdesk / Ticketing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7406640" y="233172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7498080" y="233172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Amaçlı RMM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9601200" y="233172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692640" y="233172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Antivirüs / EDR</a:t>
            </a:r>
            <a:endParaRPr lang="en-US" sz="1150" dirty="0"/>
          </a:p>
        </p:txBody>
      </p:sp>
      <p:sp>
        <p:nvSpPr>
          <p:cNvPr id="20" name="Shape 17"/>
          <p:cNvSpPr/>
          <p:nvPr/>
        </p:nvSpPr>
        <p:spPr>
          <a:xfrm>
            <a:off x="822960" y="329184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14400" y="329184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MDM</a:t>
            </a:r>
            <a:endParaRPr lang="en-US" sz="1150" dirty="0"/>
          </a:p>
        </p:txBody>
      </p:sp>
      <p:sp>
        <p:nvSpPr>
          <p:cNvPr id="22" name="Shape 19"/>
          <p:cNvSpPr/>
          <p:nvPr/>
        </p:nvSpPr>
        <p:spPr>
          <a:xfrm>
            <a:off x="3017520" y="329184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3108960" y="329184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Şifre Kasası</a:t>
            </a:r>
            <a:endParaRPr lang="en-US" sz="1150" dirty="0"/>
          </a:p>
        </p:txBody>
      </p:sp>
      <p:sp>
        <p:nvSpPr>
          <p:cNvPr id="24" name="Shape 21"/>
          <p:cNvSpPr/>
          <p:nvPr/>
        </p:nvSpPr>
        <p:spPr>
          <a:xfrm>
            <a:off x="5212080" y="329184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5303520" y="329184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Ağ İzleme</a:t>
            </a:r>
            <a:endParaRPr lang="en-US" sz="1150" dirty="0"/>
          </a:p>
        </p:txBody>
      </p:sp>
      <p:sp>
        <p:nvSpPr>
          <p:cNvPr id="26" name="Shape 23"/>
          <p:cNvSpPr/>
          <p:nvPr/>
        </p:nvSpPr>
        <p:spPr>
          <a:xfrm>
            <a:off x="7406640" y="329184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7498080" y="329184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Yazılım Mağazası</a:t>
            </a:r>
            <a:endParaRPr lang="en-US" sz="1150" dirty="0"/>
          </a:p>
        </p:txBody>
      </p:sp>
      <p:sp>
        <p:nvSpPr>
          <p:cNvPr id="28" name="Shape 25"/>
          <p:cNvSpPr/>
          <p:nvPr/>
        </p:nvSpPr>
        <p:spPr>
          <a:xfrm>
            <a:off x="9601200" y="3291840"/>
            <a:ext cx="2011680" cy="777240"/>
          </a:xfrm>
          <a:prstGeom prst="roundRect">
            <a:avLst>
              <a:gd name="adj" fmla="val 10588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9692640" y="3291840"/>
            <a:ext cx="18288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Genel Varlık Yaşam Döngüsü</a:t>
            </a:r>
            <a:endParaRPr lang="en-US" sz="1150" dirty="0"/>
          </a:p>
        </p:txBody>
      </p:sp>
      <p:sp>
        <p:nvSpPr>
          <p:cNvPr id="30" name="Text 27"/>
          <p:cNvSpPr/>
          <p:nvPr/>
        </p:nvSpPr>
        <p:spPr>
          <a:xfrm>
            <a:off x="685800" y="5577840"/>
            <a:ext cx="10789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Odağımız: patch, reboot ve zafiyet operasyonlarını en kritik ortamlarda en güvenli şekilde yönetmek.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KANITLANMIŞ ÖLÇEK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Gerçek Ortamlarda Doğrulandı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85800" y="1371600"/>
            <a:ext cx="3429000" cy="3200400"/>
          </a:xfrm>
          <a:prstGeom prst="roundRect">
            <a:avLst>
              <a:gd name="adj" fmla="val 2571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37160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11" name="Text 8"/>
          <p:cNvSpPr/>
          <p:nvPr/>
        </p:nvSpPr>
        <p:spPr>
          <a:xfrm>
            <a:off x="914400" y="160020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Fintech / Ödeme Sektörü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914400" y="228600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Üretim ortamında canlı çalışıyor. Kritik iş sürekliliği gereksinimi olan bir ortamda, guardrail ve onay mekanizmalarıyla günlük operasyon.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4389120" y="1371600"/>
            <a:ext cx="3429000" cy="3200400"/>
          </a:xfrm>
          <a:prstGeom prst="roundRect">
            <a:avLst>
              <a:gd name="adj" fmla="val 2571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4389120" y="137160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15" name="Text 12"/>
          <p:cNvSpPr/>
          <p:nvPr/>
        </p:nvSpPr>
        <p:spPr>
          <a:xfrm>
            <a:off x="4617720" y="160020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80+ Sunuculuk Kapalı Ağ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4617720" y="228600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İnternete tamamen kapalı, regüle bir ortamda uçtan uca kuruldu ve doğrulandı — offline kurulum yeteneği gerçek ölçekte kanıtlandı.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092440" y="1371600"/>
            <a:ext cx="3429000" cy="3200400"/>
          </a:xfrm>
          <a:prstGeom prst="roundRect">
            <a:avLst>
              <a:gd name="adj" fmla="val 2571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8092440" y="137160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19" name="Text 16"/>
          <p:cNvSpPr/>
          <p:nvPr/>
        </p:nvSpPr>
        <p:spPr>
          <a:xfrm>
            <a:off x="8321040" y="1600200"/>
            <a:ext cx="297180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Referans Ortamı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8321040" y="2286000"/>
            <a:ext cx="29718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Günlük otomatik ön kontrol, haftalık envanter senkronu ve zafiyet taraması kesintisiz çalışıyor.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685800" y="4800600"/>
            <a:ext cx="10789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Not: Müşteri gizliliği nedeniyle ortamlar anonimleştirilmiştir; talep halinde referans görüşmesi düzenlenebilir.</a:t>
            </a:r>
            <a:endParaRPr lang="en-US" sz="10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DAĞITIM MODELI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Kurulum Kolaylığı, Ölçeklenebilirlik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85800" y="1463040"/>
            <a:ext cx="107899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600" b="1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script ile standart kurulum — mevcut AWX/Ansible altyapınızın üzerine oturur, yeniden yazım (rip-and-replace) gerektirmez.</a:t>
            </a:r>
            <a:endParaRPr lang="en-US" sz="160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İnternete kapalı / regüle ortam desteği: kurulum, kapalı ağda gerçek ölçekte doğrulanmıştır.</a:t>
            </a:r>
            <a:endParaRPr lang="en-US" sz="160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Çoklu müşteri (multi-tenant) mimarisi: MSP'ler tek platformdan birden fazla müşteriyi ayrı ayrı yönetebilir.</a:t>
            </a:r>
            <a:endParaRPr lang="en-US" sz="160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Standart, tekrarlanabilir kurulum: her yeni ortam aynı yöntemle, tutarlı şekilde devreye alınır.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85800" y="4297680"/>
            <a:ext cx="10789920" cy="1737360"/>
          </a:xfrm>
          <a:prstGeom prst="roundRect">
            <a:avLst>
              <a:gd name="adj" fmla="val 4737"/>
            </a:avLst>
          </a:prstGeom>
          <a:solidFill>
            <a:srgbClr val="17323A"/>
          </a:solidFill>
          <a:ln w="12700">
            <a:solidFill>
              <a:srgbClr val="0C7264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05840" y="4526280"/>
            <a:ext cx="1014984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i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“Mevcut otomasyon yatırımınızı çöpe atmıyoruz — üzerine güvenlik ve kanıt katmanı ekliyoruz.”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NEDEN BU EKIP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Ürünü İnşa Eden ve Kendi Ortamında Kullanan Ekip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85800" y="1463040"/>
            <a:ext cx="10789920" cy="3291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600" b="1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OpsGuard, kritik müşteri ortamlarında yıllardır işletilen AWX/Ansible otomasyon tecrübesinin üzerine inşa edildi.</a:t>
            </a:r>
            <a:endParaRPr lang="en-US" sz="160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Ekip, OpsGuard'ı kendi operasyonunda da kullanıyor (dogfooding) — her yeni yetenek, önce gerçek ortamlarda doğrulanıyor.</a:t>
            </a:r>
            <a:endParaRPr lang="en-US" sz="160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Sürekli geliştirme: ürün, gerçek sahadan gelen geri bildirimlerle düzenli olarak güçlendiriliyor.</a:t>
            </a:r>
            <a:endParaRPr lang="en-US" sz="160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6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Kapalı ağ, regüle ortam ve MSP çoklu-müşteri senaryolarında elde edilen tecrübe, kurulum ve devreye alma sürecini hızlandırıyor.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537960"/>
            <a:ext cx="12191695" cy="54864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3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39105" y="640080"/>
            <a:ext cx="914400" cy="950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0" y="178308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Hazır mısınız?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1097280" y="2423160"/>
            <a:ext cx="999439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“Patch'i sadece yapmıyoruz — güvenle, kanıtlanabilir şekilde ve doğru sırayla yapıyoruz.”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0" y="32004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Just Patch. Patch Safely.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2666848" y="3931920"/>
            <a:ext cx="3291840" cy="1554480"/>
          </a:xfrm>
          <a:prstGeom prst="roundRect">
            <a:avLst>
              <a:gd name="adj" fmla="val 5294"/>
            </a:avLst>
          </a:prstGeom>
          <a:solidFill>
            <a:srgbClr val="17323A"/>
          </a:solidFill>
          <a:ln w="12700">
            <a:solidFill>
              <a:srgbClr val="1ABB9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895448" y="4096512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 Talep Edin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2895448" y="4480560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dakikalık canlı gösterim ile OpsGuard'ı kendi senaryonuzda görün.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233008" y="3931920"/>
            <a:ext cx="3291840" cy="1554480"/>
          </a:xfrm>
          <a:prstGeom prst="roundRect">
            <a:avLst>
              <a:gd name="adj" fmla="val 5294"/>
            </a:avLst>
          </a:prstGeom>
          <a:solidFill>
            <a:srgbClr val="17323A"/>
          </a:solidFill>
          <a:ln w="12700">
            <a:solidFill>
              <a:srgbClr val="1ABB9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61608" y="4096512"/>
            <a:ext cx="2834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Ortamı Kuralım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461608" y="4480560"/>
            <a:ext cx="28346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Kendi ortamınızda, sınırlı kapsamda, riske girmeden değerlendirin.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0" y="5715000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spc="100" dirty="0">
                <a:solidFill>
                  <a:srgbClr val="3AE3C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www.opsguard.net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GÜNDEM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Bugün Neler Konuşacağız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85800" y="1371600"/>
            <a:ext cx="3429000" cy="1417320"/>
          </a:xfrm>
          <a:prstGeom prst="roundRect">
            <a:avLst>
              <a:gd name="adj" fmla="val 5806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15087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B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600" dirty="0"/>
          </a:p>
        </p:txBody>
      </p:sp>
      <p:sp>
        <p:nvSpPr>
          <p:cNvPr id="11" name="Text 8"/>
          <p:cNvSpPr/>
          <p:nvPr/>
        </p:nvSpPr>
        <p:spPr>
          <a:xfrm>
            <a:off x="868680" y="202996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Sorun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868680" y="2340864"/>
            <a:ext cx="306324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Sunucu bakımında kritik sektörlerin karşılaştığı ortak risk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4389120" y="1371600"/>
            <a:ext cx="3429000" cy="1417320"/>
          </a:xfrm>
          <a:prstGeom prst="roundRect">
            <a:avLst>
              <a:gd name="adj" fmla="val 5806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72000" y="15087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B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600" dirty="0"/>
          </a:p>
        </p:txBody>
      </p:sp>
      <p:sp>
        <p:nvSpPr>
          <p:cNvPr id="15" name="Text 12"/>
          <p:cNvSpPr/>
          <p:nvPr/>
        </p:nvSpPr>
        <p:spPr>
          <a:xfrm>
            <a:off x="4572000" y="202996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Çözüm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4572000" y="2340864"/>
            <a:ext cx="306324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OpsGuard'ın konumu ve mimarisi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8092440" y="1371600"/>
            <a:ext cx="3429000" cy="1417320"/>
          </a:xfrm>
          <a:prstGeom prst="roundRect">
            <a:avLst>
              <a:gd name="adj" fmla="val 5806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275320" y="15087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B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600" dirty="0"/>
          </a:p>
        </p:txBody>
      </p:sp>
      <p:sp>
        <p:nvSpPr>
          <p:cNvPr id="19" name="Text 16"/>
          <p:cNvSpPr/>
          <p:nvPr/>
        </p:nvSpPr>
        <p:spPr>
          <a:xfrm>
            <a:off x="8275320" y="202996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Nasıl Çalışır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275320" y="2340864"/>
            <a:ext cx="306324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operasyonun uçtan uca yolculuğu</a:t>
            </a:r>
            <a:endParaRPr lang="en-US" sz="1050" dirty="0"/>
          </a:p>
        </p:txBody>
      </p:sp>
      <p:sp>
        <p:nvSpPr>
          <p:cNvPr id="21" name="Shape 18"/>
          <p:cNvSpPr/>
          <p:nvPr/>
        </p:nvSpPr>
        <p:spPr>
          <a:xfrm>
            <a:off x="685800" y="2971800"/>
            <a:ext cx="3429000" cy="1417320"/>
          </a:xfrm>
          <a:prstGeom prst="roundRect">
            <a:avLst>
              <a:gd name="adj" fmla="val 5806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868680" y="31089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B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600" dirty="0"/>
          </a:p>
        </p:txBody>
      </p:sp>
      <p:sp>
        <p:nvSpPr>
          <p:cNvPr id="23" name="Text 20"/>
          <p:cNvSpPr/>
          <p:nvPr/>
        </p:nvSpPr>
        <p:spPr>
          <a:xfrm>
            <a:off x="868680" y="363016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Ayrıştırıcı Özellikler</a:t>
            </a:r>
            <a:endParaRPr lang="en-US" sz="1450" dirty="0"/>
          </a:p>
        </p:txBody>
      </p:sp>
      <p:sp>
        <p:nvSpPr>
          <p:cNvPr id="24" name="Text 21"/>
          <p:cNvSpPr/>
          <p:nvPr/>
        </p:nvSpPr>
        <p:spPr>
          <a:xfrm>
            <a:off x="868680" y="3941064"/>
            <a:ext cx="306324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Rakiplerin sunmadığı 6 yetenek</a:t>
            </a:r>
            <a:endParaRPr lang="en-US" sz="1050" dirty="0"/>
          </a:p>
        </p:txBody>
      </p:sp>
      <p:sp>
        <p:nvSpPr>
          <p:cNvPr id="25" name="Shape 22"/>
          <p:cNvSpPr/>
          <p:nvPr/>
        </p:nvSpPr>
        <p:spPr>
          <a:xfrm>
            <a:off x="4389120" y="2971800"/>
            <a:ext cx="3429000" cy="1417320"/>
          </a:xfrm>
          <a:prstGeom prst="roundRect">
            <a:avLst>
              <a:gd name="adj" fmla="val 5806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572000" y="31089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B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600" dirty="0"/>
          </a:p>
        </p:txBody>
      </p:sp>
      <p:sp>
        <p:nvSpPr>
          <p:cNvPr id="27" name="Text 24"/>
          <p:cNvSpPr/>
          <p:nvPr/>
        </p:nvSpPr>
        <p:spPr>
          <a:xfrm>
            <a:off x="4572000" y="363016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Kanıtlanmış Sonuçlar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4572000" y="3941064"/>
            <a:ext cx="306324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Gerçek ortamlarda doğrulanmış ölçek</a:t>
            </a:r>
            <a:endParaRPr lang="en-US" sz="1050" dirty="0"/>
          </a:p>
        </p:txBody>
      </p:sp>
      <p:sp>
        <p:nvSpPr>
          <p:cNvPr id="29" name="Shape 26"/>
          <p:cNvSpPr/>
          <p:nvPr/>
        </p:nvSpPr>
        <p:spPr>
          <a:xfrm>
            <a:off x="8092440" y="2971800"/>
            <a:ext cx="3429000" cy="1417320"/>
          </a:xfrm>
          <a:prstGeom prst="roundRect">
            <a:avLst>
              <a:gd name="adj" fmla="val 5806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8275320" y="3108960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B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600" dirty="0"/>
          </a:p>
        </p:txBody>
      </p:sp>
      <p:sp>
        <p:nvSpPr>
          <p:cNvPr id="31" name="Text 28"/>
          <p:cNvSpPr/>
          <p:nvPr/>
        </p:nvSpPr>
        <p:spPr>
          <a:xfrm>
            <a:off x="8275320" y="3630168"/>
            <a:ext cx="3063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Sonraki Adım</a:t>
            </a:r>
            <a:endParaRPr lang="en-US" sz="1450" dirty="0"/>
          </a:p>
        </p:txBody>
      </p:sp>
      <p:sp>
        <p:nvSpPr>
          <p:cNvPr id="32" name="Text 29"/>
          <p:cNvSpPr/>
          <p:nvPr/>
        </p:nvSpPr>
        <p:spPr>
          <a:xfrm>
            <a:off x="8275320" y="3941064"/>
            <a:ext cx="3063240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ve demo süreci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CÜMLEDE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Nedir?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1554480"/>
            <a:ext cx="10515600" cy="1554480"/>
          </a:xfrm>
          <a:prstGeom prst="roundRect">
            <a:avLst>
              <a:gd name="adj" fmla="val 5294"/>
            </a:avLst>
          </a:prstGeom>
          <a:solidFill>
            <a:srgbClr val="17323A"/>
          </a:solidFill>
          <a:ln w="12700">
            <a:solidFill>
              <a:srgbClr val="0C7264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188720" y="1691640"/>
            <a:ext cx="978408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Kritik sunucu ve servis ortamlarında patch, reboot ve zafiyet operasyonlarını; güvenlik kurallarıyla koruyan, iş servisini önceliklendiren ve her adımı kanıtla belgeleyen orkestrasyon platformu.</a:t>
            </a:r>
            <a:endParaRPr lang="en-US" sz="1900" dirty="0"/>
          </a:p>
        </p:txBody>
      </p:sp>
      <p:sp>
        <p:nvSpPr>
          <p:cNvPr id="11" name="Shape 8"/>
          <p:cNvSpPr/>
          <p:nvPr/>
        </p:nvSpPr>
        <p:spPr>
          <a:xfrm>
            <a:off x="822960" y="3429000"/>
            <a:ext cx="3429000" cy="2331720"/>
          </a:xfrm>
          <a:prstGeom prst="roundRect">
            <a:avLst>
              <a:gd name="adj" fmla="val 3529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822960" y="342900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13" name="Text 10"/>
          <p:cNvSpPr/>
          <p:nvPr/>
        </p:nvSpPr>
        <p:spPr>
          <a:xfrm>
            <a:off x="1051560" y="3657600"/>
            <a:ext cx="29718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Mevcut Otomasyonun Üzerinde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051560" y="4343400"/>
            <a:ext cx="29718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AWX / Ansible altyapısını değiştirmez, güvenlik ve karar katmanı ekler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526280" y="3429000"/>
            <a:ext cx="3429000" cy="2331720"/>
          </a:xfrm>
          <a:prstGeom prst="roundRect">
            <a:avLst>
              <a:gd name="adj" fmla="val 3529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526280" y="342900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17" name="Text 14"/>
          <p:cNvSpPr/>
          <p:nvPr/>
        </p:nvSpPr>
        <p:spPr>
          <a:xfrm>
            <a:off x="4754880" y="3657600"/>
            <a:ext cx="29718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Kapalı Ağ Dahil Her Ortamda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4754880" y="4343400"/>
            <a:ext cx="29718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İnternete tamamen kapalı, regüle ortamlarda çalıştığı doğrulanmıştır</a:t>
            </a:r>
            <a:endParaRPr lang="en-US" sz="1200" dirty="0"/>
          </a:p>
        </p:txBody>
      </p:sp>
      <p:sp>
        <p:nvSpPr>
          <p:cNvPr id="19" name="Shape 16"/>
          <p:cNvSpPr/>
          <p:nvPr/>
        </p:nvSpPr>
        <p:spPr>
          <a:xfrm>
            <a:off x="8229600" y="3429000"/>
            <a:ext cx="3429000" cy="2331720"/>
          </a:xfrm>
          <a:prstGeom prst="roundRect">
            <a:avLst>
              <a:gd name="adj" fmla="val 3529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229600" y="342900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21" name="Text 18"/>
          <p:cNvSpPr/>
          <p:nvPr/>
        </p:nvSpPr>
        <p:spPr>
          <a:xfrm>
            <a:off x="8458200" y="3657600"/>
            <a:ext cx="297180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Panelden Yönetim</a:t>
            </a:r>
            <a:endParaRPr lang="en-US" sz="1500" dirty="0"/>
          </a:p>
        </p:txBody>
      </p:sp>
      <p:sp>
        <p:nvSpPr>
          <p:cNvPr id="22" name="Text 19"/>
          <p:cNvSpPr/>
          <p:nvPr/>
        </p:nvSpPr>
        <p:spPr>
          <a:xfrm>
            <a:off x="8458200" y="4343400"/>
            <a:ext cx="297180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Envanter, zafiyet, patch planı ve uyumluluk — tek ekranda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NEDEN BU ÜRÜN VAR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Sunucu Bakımı, Sessizce Büyüyen Bir Risk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  <p:sp>
        <p:nvSpPr>
          <p:cNvPr id="9" name="Text 6"/>
          <p:cNvSpPr/>
          <p:nvPr/>
        </p:nvSpPr>
        <p:spPr>
          <a:xfrm>
            <a:off x="685800" y="1234440"/>
            <a:ext cx="10789920" cy="5029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Yüzlerce sunucuda patch, reboot ve zafiyet takibi büyük ölçüde manuel yürütülüyor — “hangi sunucu ne zaman güncellendi” sorusu güvenilir şekilde cevaplanamıyor.</a:t>
            </a:r>
            <a:endParaRPr lang="en-US" sz="155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bir yanlış adım büyük hasara yol açabiliyor: aynı hizmetin iki düğümünün aynı anda düşmesi, birincil veritabanının beklenmedik reboot alması, disk alanı yetersiz bir sunucuya patch atılması.</a:t>
            </a:r>
            <a:endParaRPr lang="en-US" sz="155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Denetim ekipleri sorduğunda elde imzalı bir kanıt yok — “kim, ne zaman, hangi onayla, hangi sonuçla güncelledi” sorusu belgelenemiyor.</a:t>
            </a:r>
            <a:endParaRPr lang="en-US" sz="155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Zafiyet tarayıcıları (Nessus, Wazuh vb.) sorunu buluyor; ama “şimdi hangi sunucuyu, ne zaman güvenle yamalayabilirim” sorusuna cevap vermiyor. Bulgu ile aksiyon arasında bir uçurum var.</a:t>
            </a:r>
            <a:endParaRPr lang="en-US" sz="1550" dirty="0"/>
          </a:p>
          <a:p>
            <a:pPr marL="228600" indent="-228600">
              <a:spcAft>
                <a:spcPts val="1100"/>
              </a:spcAft>
              <a:buSzPct val="100000"/>
              <a:buChar char="–"/>
            </a:pPr>
            <a:r>
              <a:rPr lang="en-US" sz="1550" b="1" dirty="0">
                <a:solidFill>
                  <a:srgbClr val="E565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Sonuç: patch operasyonları ya aşırı temkinli ve yavaş, ya da toplu ve kontrolsüz yürütülüyor — ikisi de kritik iş için risklidir.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NEDEN ŞIMDI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Baskı Her Yönden Artıyor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85800" y="1371600"/>
            <a:ext cx="5349240" cy="2103120"/>
          </a:xfrm>
          <a:prstGeom prst="roundRect">
            <a:avLst>
              <a:gd name="adj" fmla="val 391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572768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Regülasyon Baskısı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960120" y="2084832"/>
            <a:ext cx="48006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27001, NIS2 ve sektörel denetimler artık “yaptık” değil, “yaptığımızı kanıtlıyoruz” diyebilmeyi şart koşuyor.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6309360" y="1371600"/>
            <a:ext cx="5349240" cy="2103120"/>
          </a:xfrm>
          <a:prstGeom prst="roundRect">
            <a:avLst>
              <a:gd name="adj" fmla="val 391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83680" y="1572768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Büyüyen Saldırı Yüzeyi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583680" y="2084832"/>
            <a:ext cx="48006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gün yeni CVE/USN bülteni yayınlanıyor; hangisinin kendi ortamını etkilediğini hızlı ve doğru tespit etmek zorlaşıyor.</a:t>
            </a:r>
            <a:endParaRPr lang="en-US" sz="1300" dirty="0"/>
          </a:p>
        </p:txBody>
      </p:sp>
      <p:sp>
        <p:nvSpPr>
          <p:cNvPr id="15" name="Shape 12"/>
          <p:cNvSpPr/>
          <p:nvPr/>
        </p:nvSpPr>
        <p:spPr>
          <a:xfrm>
            <a:off x="685800" y="3703320"/>
            <a:ext cx="5349240" cy="2103120"/>
          </a:xfrm>
          <a:prstGeom prst="roundRect">
            <a:avLst>
              <a:gd name="adj" fmla="val 391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60120" y="3904488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Kısıtlı IT Kaynağı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960120" y="4416552"/>
            <a:ext cx="48006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Ekipler aynı anda hem hız hem güvenlik istemek zorunda; manuel süreçler bu ikisini birlikte veremiyor.</a:t>
            </a:r>
            <a:endParaRPr lang="en-US" sz="1300" dirty="0"/>
          </a:p>
        </p:txBody>
      </p:sp>
      <p:sp>
        <p:nvSpPr>
          <p:cNvPr id="18" name="Shape 15"/>
          <p:cNvSpPr/>
          <p:nvPr/>
        </p:nvSpPr>
        <p:spPr>
          <a:xfrm>
            <a:off x="6309360" y="3703320"/>
            <a:ext cx="5349240" cy="2103120"/>
          </a:xfrm>
          <a:prstGeom prst="roundRect">
            <a:avLst>
              <a:gd name="adj" fmla="val 391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583680" y="3904488"/>
            <a:ext cx="4800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Kesintinin Maliyeti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6583680" y="4416552"/>
            <a:ext cx="480060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Kritik bir servisin planlı bakımda beklenmedik şekilde düşmesi, patch'i geciktirmekten çok daha pahalıya mal oluyor.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ÇÖZÜM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Mimarisi — Üç Katman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85800" y="141732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60120" y="169164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3AE3CB"/>
          </a:solidFill>
          <a:ln/>
        </p:spPr>
      </p:sp>
      <p:sp>
        <p:nvSpPr>
          <p:cNvPr id="11" name="Text 8"/>
          <p:cNvSpPr/>
          <p:nvPr/>
        </p:nvSpPr>
        <p:spPr>
          <a:xfrm>
            <a:off x="960120" y="16916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E1B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MOTOR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960120" y="214884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AWX / Ansible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960120" y="2697480"/>
            <a:ext cx="288036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Sunuculara gerçekten bağlanan, komutu çalıştıran, kanıtlanmış otomasyon altyapısı. Zaten kullandığınız yatırım korunur.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4133088" y="2743200"/>
            <a:ext cx="2377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B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5" name="Shape 12"/>
          <p:cNvSpPr/>
          <p:nvPr/>
        </p:nvSpPr>
        <p:spPr>
          <a:xfrm>
            <a:off x="4389120" y="141732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663440" y="169164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3AE3CB"/>
          </a:solidFill>
          <a:ln/>
        </p:spPr>
      </p:sp>
      <p:sp>
        <p:nvSpPr>
          <p:cNvPr id="17" name="Text 14"/>
          <p:cNvSpPr/>
          <p:nvPr/>
        </p:nvSpPr>
        <p:spPr>
          <a:xfrm>
            <a:off x="4663440" y="16916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E1B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BEYİN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4663440" y="214884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Katmanı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4663440" y="2697480"/>
            <a:ext cx="288036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operasyondan önce/sonra “bu güvenli mi, sırası doğru mu, kanıtı var mı?” sorusunu otomatik sorar ve uygular.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7836408" y="2743200"/>
            <a:ext cx="237744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BB9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21" name="Shape 18"/>
          <p:cNvSpPr/>
          <p:nvPr/>
        </p:nvSpPr>
        <p:spPr>
          <a:xfrm>
            <a:off x="8092440" y="141732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8366760" y="1691640"/>
            <a:ext cx="1371600" cy="365760"/>
          </a:xfrm>
          <a:prstGeom prst="roundRect">
            <a:avLst>
              <a:gd name="adj" fmla="val 50000"/>
            </a:avLst>
          </a:prstGeom>
          <a:solidFill>
            <a:srgbClr val="3AE3CB"/>
          </a:solidFill>
          <a:ln/>
        </p:spPr>
      </p:sp>
      <p:sp>
        <p:nvSpPr>
          <p:cNvPr id="23" name="Text 20"/>
          <p:cNvSpPr/>
          <p:nvPr/>
        </p:nvSpPr>
        <p:spPr>
          <a:xfrm>
            <a:off x="8366760" y="1691640"/>
            <a:ext cx="1371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E1B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ARAYÜZ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8366760" y="2148840"/>
            <a:ext cx="28803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Tek Panel</a:t>
            </a:r>
            <a:endParaRPr lang="en-US" sz="1700" dirty="0"/>
          </a:p>
        </p:txBody>
      </p:sp>
      <p:sp>
        <p:nvSpPr>
          <p:cNvPr id="25" name="Text 22"/>
          <p:cNvSpPr/>
          <p:nvPr/>
        </p:nvSpPr>
        <p:spPr>
          <a:xfrm>
            <a:off x="8366760" y="2697480"/>
            <a:ext cx="2880360" cy="2148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Envanter, zafiyet, patch planı, uyumluluk ve raporlama — operasyon ve yönetim aynı ekranda buluşur.</a:t>
            </a:r>
            <a:endParaRPr lang="en-US" sz="1250" dirty="0"/>
          </a:p>
        </p:txBody>
      </p:sp>
      <p:sp>
        <p:nvSpPr>
          <p:cNvPr id="26" name="Text 23"/>
          <p:cNvSpPr/>
          <p:nvPr/>
        </p:nvSpPr>
        <p:spPr>
          <a:xfrm>
            <a:off x="685800" y="5212080"/>
            <a:ext cx="10789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i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“AWX işi yapar, OpsGuard işin doğru ve kanıtlanabilir yapılmasını garanti eder.”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NASIL ÇALIŞIR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Operasyonun Uçtan Uca Yolculuğu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85800" y="1371600"/>
            <a:ext cx="3429000" cy="1600200"/>
          </a:xfrm>
          <a:prstGeom prst="roundRect">
            <a:avLst>
              <a:gd name="adj" fmla="val 514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554480"/>
            <a:ext cx="457200" cy="457200"/>
          </a:xfrm>
          <a:prstGeom prst="ellipse">
            <a:avLst/>
          </a:prstGeom>
          <a:solidFill>
            <a:srgbClr val="1ABB9C"/>
          </a:solidFill>
          <a:ln/>
        </p:spPr>
      </p:sp>
      <p:sp>
        <p:nvSpPr>
          <p:cNvPr id="11" name="Text 8"/>
          <p:cNvSpPr/>
          <p:nvPr/>
        </p:nvSpPr>
        <p:spPr>
          <a:xfrm>
            <a:off x="868680" y="15544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1B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63040" y="153619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Keşif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868680" y="205740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Sunucular otomatik envantere alınır; web/DB/LB gibi iş rolleri tespit edilir.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4389120" y="1371600"/>
            <a:ext cx="3429000" cy="1600200"/>
          </a:xfrm>
          <a:prstGeom prst="roundRect">
            <a:avLst>
              <a:gd name="adj" fmla="val 514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4572000" y="1554480"/>
            <a:ext cx="457200" cy="457200"/>
          </a:xfrm>
          <a:prstGeom prst="ellipse">
            <a:avLst/>
          </a:prstGeom>
          <a:solidFill>
            <a:srgbClr val="1ABB9C"/>
          </a:solidFill>
          <a:ln/>
        </p:spPr>
      </p:sp>
      <p:sp>
        <p:nvSpPr>
          <p:cNvPr id="16" name="Text 13"/>
          <p:cNvSpPr/>
          <p:nvPr/>
        </p:nvSpPr>
        <p:spPr>
          <a:xfrm>
            <a:off x="4572000" y="15544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1B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166360" y="153619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Ön Kontrol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4572000" y="205740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Disk, bağlantı, repo ve servis durumu düzenli ve otomatik olarak taranır.</a:t>
            </a:r>
            <a:endParaRPr lang="en-US" sz="1100" dirty="0"/>
          </a:p>
        </p:txBody>
      </p:sp>
      <p:sp>
        <p:nvSpPr>
          <p:cNvPr id="19" name="Shape 16"/>
          <p:cNvSpPr/>
          <p:nvPr/>
        </p:nvSpPr>
        <p:spPr>
          <a:xfrm>
            <a:off x="8092440" y="1371600"/>
            <a:ext cx="3429000" cy="1600200"/>
          </a:xfrm>
          <a:prstGeom prst="roundRect">
            <a:avLst>
              <a:gd name="adj" fmla="val 514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8275320" y="1554480"/>
            <a:ext cx="457200" cy="457200"/>
          </a:xfrm>
          <a:prstGeom prst="ellipse">
            <a:avLst/>
          </a:prstGeom>
          <a:solidFill>
            <a:srgbClr val="1ABB9C"/>
          </a:solidFill>
          <a:ln/>
        </p:spPr>
      </p:sp>
      <p:sp>
        <p:nvSpPr>
          <p:cNvPr id="21" name="Text 18"/>
          <p:cNvSpPr/>
          <p:nvPr/>
        </p:nvSpPr>
        <p:spPr>
          <a:xfrm>
            <a:off x="8275320" y="15544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1B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8869680" y="153619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 Skoru</a:t>
            </a:r>
            <a:endParaRPr lang="en-US" sz="1450" dirty="0"/>
          </a:p>
        </p:txBody>
      </p:sp>
      <p:sp>
        <p:nvSpPr>
          <p:cNvPr id="23" name="Text 20"/>
          <p:cNvSpPr/>
          <p:nvPr/>
        </p:nvSpPr>
        <p:spPr>
          <a:xfrm>
            <a:off x="8275320" y="205740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Operasyon öncesi 0-100 puan: hazır / uyarı / onay gerekli / engellendi.</a:t>
            </a:r>
            <a:endParaRPr lang="en-US" sz="1100" dirty="0"/>
          </a:p>
        </p:txBody>
      </p:sp>
      <p:sp>
        <p:nvSpPr>
          <p:cNvPr id="24" name="Shape 21"/>
          <p:cNvSpPr/>
          <p:nvPr/>
        </p:nvSpPr>
        <p:spPr>
          <a:xfrm>
            <a:off x="685800" y="3200400"/>
            <a:ext cx="3429000" cy="1600200"/>
          </a:xfrm>
          <a:prstGeom prst="roundRect">
            <a:avLst>
              <a:gd name="adj" fmla="val 514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868680" y="3383280"/>
            <a:ext cx="457200" cy="457200"/>
          </a:xfrm>
          <a:prstGeom prst="ellipse">
            <a:avLst/>
          </a:prstGeom>
          <a:solidFill>
            <a:srgbClr val="1ABB9C"/>
          </a:solidFill>
          <a:ln/>
        </p:spPr>
      </p:sp>
      <p:sp>
        <p:nvSpPr>
          <p:cNvPr id="26" name="Text 23"/>
          <p:cNvSpPr/>
          <p:nvPr/>
        </p:nvSpPr>
        <p:spPr>
          <a:xfrm>
            <a:off x="868680" y="33832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1B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1463040" y="336499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 Kontrolü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868680" y="388620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Riskli senaryolar (örn. aynı servisin iki düğümü aynı anda) sistemce engellenir.</a:t>
            </a:r>
            <a:endParaRPr lang="en-US" sz="1100" dirty="0"/>
          </a:p>
        </p:txBody>
      </p:sp>
      <p:sp>
        <p:nvSpPr>
          <p:cNvPr id="29" name="Shape 26"/>
          <p:cNvSpPr/>
          <p:nvPr/>
        </p:nvSpPr>
        <p:spPr>
          <a:xfrm>
            <a:off x="4389120" y="3200400"/>
            <a:ext cx="3429000" cy="1600200"/>
          </a:xfrm>
          <a:prstGeom prst="roundRect">
            <a:avLst>
              <a:gd name="adj" fmla="val 514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4572000" y="3383280"/>
            <a:ext cx="457200" cy="457200"/>
          </a:xfrm>
          <a:prstGeom prst="ellipse">
            <a:avLst/>
          </a:prstGeom>
          <a:solidFill>
            <a:srgbClr val="1ABB9C"/>
          </a:solidFill>
          <a:ln/>
        </p:spPr>
      </p:sp>
      <p:sp>
        <p:nvSpPr>
          <p:cNvPr id="31" name="Text 28"/>
          <p:cNvSpPr/>
          <p:nvPr/>
        </p:nvSpPr>
        <p:spPr>
          <a:xfrm>
            <a:off x="4572000" y="33832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1B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5166360" y="336499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Kademeli Uygulama</a:t>
            </a:r>
            <a:endParaRPr lang="en-US" sz="1450" dirty="0"/>
          </a:p>
        </p:txBody>
      </p:sp>
      <p:sp>
        <p:nvSpPr>
          <p:cNvPr id="33" name="Text 30"/>
          <p:cNvSpPr/>
          <p:nvPr/>
        </p:nvSpPr>
        <p:spPr>
          <a:xfrm>
            <a:off x="4572000" y="388620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→ az kritik → kritik sırayla, dalga dalga; bir dalga başarısızsa süreç durur.</a:t>
            </a:r>
            <a:endParaRPr lang="en-US" sz="1100" dirty="0"/>
          </a:p>
        </p:txBody>
      </p:sp>
      <p:sp>
        <p:nvSpPr>
          <p:cNvPr id="34" name="Shape 31"/>
          <p:cNvSpPr/>
          <p:nvPr/>
        </p:nvSpPr>
        <p:spPr>
          <a:xfrm>
            <a:off x="8092440" y="3200400"/>
            <a:ext cx="3429000" cy="1600200"/>
          </a:xfrm>
          <a:prstGeom prst="roundRect">
            <a:avLst>
              <a:gd name="adj" fmla="val 5143"/>
            </a:avLst>
          </a:prstGeom>
          <a:solidFill>
            <a:srgbClr val="13272C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35" name="Shape 32"/>
          <p:cNvSpPr/>
          <p:nvPr/>
        </p:nvSpPr>
        <p:spPr>
          <a:xfrm>
            <a:off x="8275320" y="3383280"/>
            <a:ext cx="457200" cy="457200"/>
          </a:xfrm>
          <a:prstGeom prst="ellipse">
            <a:avLst/>
          </a:prstGeom>
          <a:solidFill>
            <a:srgbClr val="1ABB9C"/>
          </a:solidFill>
          <a:ln/>
        </p:spPr>
      </p:sp>
      <p:sp>
        <p:nvSpPr>
          <p:cNvPr id="36" name="Text 33"/>
          <p:cNvSpPr/>
          <p:nvPr/>
        </p:nvSpPr>
        <p:spPr>
          <a:xfrm>
            <a:off x="8275320" y="338328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1B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37" name="Text 34"/>
          <p:cNvSpPr/>
          <p:nvPr/>
        </p:nvSpPr>
        <p:spPr>
          <a:xfrm>
            <a:off x="8869680" y="3364992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 Paketi</a:t>
            </a:r>
            <a:endParaRPr lang="en-US" sz="1450" dirty="0"/>
          </a:p>
        </p:txBody>
      </p:sp>
      <p:sp>
        <p:nvSpPr>
          <p:cNvPr id="38" name="Text 35"/>
          <p:cNvSpPr/>
          <p:nvPr/>
        </p:nvSpPr>
        <p:spPr>
          <a:xfrm>
            <a:off x="8275320" y="3886200"/>
            <a:ext cx="306324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İmzalı, değiştirilemez rapor: kim, ne zaman, ne onayladı, sonuç ne oldu.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AYRIŞTIRICI ÖZELLIKLER · 1/2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Rakiplerin Sunmadığı Yetenekler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85800" y="1325880"/>
            <a:ext cx="3429000" cy="4206240"/>
          </a:xfrm>
          <a:prstGeom prst="roundRect">
            <a:avLst>
              <a:gd name="adj" fmla="val 2400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32588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11" name="Text 8"/>
          <p:cNvSpPr/>
          <p:nvPr/>
        </p:nvSpPr>
        <p:spPr>
          <a:xfrm>
            <a:off x="941832" y="1527048"/>
            <a:ext cx="29169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Güven Skoru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41832" y="1911096"/>
            <a:ext cx="2916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Confidence Score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941832" y="2286000"/>
            <a:ext cx="2916936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operasyon öncesi tek bakışta 0-100 puan + gerekçe (disk, bağlantı, repo, geçmiş başarı, servis, bakım penceresi).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941832" y="4114800"/>
            <a:ext cx="2916936" cy="0"/>
          </a:xfrm>
          <a:prstGeom prst="line">
            <a:avLst/>
          </a:prstGeom>
          <a:noFill/>
          <a:ln w="12700">
            <a:solidFill>
              <a:srgbClr val="234A5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4206240"/>
            <a:ext cx="2916936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“Bu sunucuya şimdi dokunmalı mıyım?” sorusuna saniyeler içinde, verilere dayalı bir cevap.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389120" y="1325880"/>
            <a:ext cx="3429000" cy="4206240"/>
          </a:xfrm>
          <a:prstGeom prst="roundRect">
            <a:avLst>
              <a:gd name="adj" fmla="val 2400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89120" y="132588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18" name="Text 15"/>
          <p:cNvSpPr/>
          <p:nvPr/>
        </p:nvSpPr>
        <p:spPr>
          <a:xfrm>
            <a:off x="4645152" y="1527048"/>
            <a:ext cx="29169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İş Servisi Farkındalığı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4645152" y="1911096"/>
            <a:ext cx="2916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Service Awareness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4645152" y="2286000"/>
            <a:ext cx="2916936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Sunucuyu değil, servisi korur: aynı servisin iki düğümü aynı anda düşmez, birincil veritabanı ayrı ele alınır.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4645152" y="4114800"/>
            <a:ext cx="2916936" cy="0"/>
          </a:xfrm>
          <a:prstGeom prst="line">
            <a:avLst/>
          </a:prstGeom>
          <a:noFill/>
          <a:ln w="12700">
            <a:solidFill>
              <a:srgbClr val="234A5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645152" y="4206240"/>
            <a:ext cx="2916936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Patch operasyonu, iş sürekliliğini asla tehlikeye atmaz — endpoint araçlarının veremediği bir güvence.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8092440" y="1325880"/>
            <a:ext cx="3429000" cy="4206240"/>
          </a:xfrm>
          <a:prstGeom prst="roundRect">
            <a:avLst>
              <a:gd name="adj" fmla="val 2400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092440" y="132588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25" name="Text 22"/>
          <p:cNvSpPr/>
          <p:nvPr/>
        </p:nvSpPr>
        <p:spPr>
          <a:xfrm>
            <a:off x="8348472" y="1527048"/>
            <a:ext cx="29169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Operasyonel Guardrail'lar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8348472" y="1911096"/>
            <a:ext cx="2916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Guardrails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8348472" y="2286000"/>
            <a:ext cx="2916936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Riskli kararları sistem otomatik engeller: üretimde otomatik reboot yasak, kritik kümede %50 sınırı gibi kurallar kodludur.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8348472" y="4114800"/>
            <a:ext cx="2916936" cy="0"/>
          </a:xfrm>
          <a:prstGeom prst="line">
            <a:avLst/>
          </a:prstGeom>
          <a:noFill/>
          <a:ln w="12700">
            <a:solidFill>
              <a:srgbClr val="234A5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348472" y="4206240"/>
            <a:ext cx="2916936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İnsan hatası, kural ihlaline dönüşemeden önce sistem tarafından durdurulur.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B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14400"/>
          </a:xfrm>
          <a:prstGeom prst="rect">
            <a:avLst/>
          </a:prstGeom>
          <a:solidFill>
            <a:srgbClr val="13272C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914400"/>
            <a:ext cx="12191695" cy="27432"/>
          </a:xfrm>
          <a:prstGeom prst="rect">
            <a:avLst/>
          </a:prstGeom>
          <a:solidFill>
            <a:srgbClr val="1ABB9C"/>
          </a:solidFill>
          <a:ln/>
        </p:spPr>
      </p:sp>
      <p:pic>
        <p:nvPicPr>
          <p:cNvPr id="4" name="Image 0" descr="C:\Temp\OpsGuard-Sunumlar\assets\opsguard-mar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5760" y="155448"/>
            <a:ext cx="603504" cy="62727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143000" y="137160"/>
            <a:ext cx="8961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AYRIŞTIRICI ÖZELLIKLER · 2/2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43000" y="384048"/>
            <a:ext cx="98755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Rakiplerin Sunmadığı Yetenekler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365760" y="6528816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 |  Secure Patch Operations &amp; Orchestration Platform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11841480" y="6528816"/>
            <a:ext cx="3200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685800" y="1325880"/>
            <a:ext cx="3429000" cy="4206240"/>
          </a:xfrm>
          <a:prstGeom prst="roundRect">
            <a:avLst>
              <a:gd name="adj" fmla="val 2400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32588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11" name="Text 8"/>
          <p:cNvSpPr/>
          <p:nvPr/>
        </p:nvSpPr>
        <p:spPr>
          <a:xfrm>
            <a:off x="941832" y="1527048"/>
            <a:ext cx="29169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Kanıt Paketi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41832" y="1911096"/>
            <a:ext cx="2916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Pack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941832" y="2286000"/>
            <a:ext cx="2916936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operasyon sonunda hash imzalı, değiştirilemez rapor: kim onayladı, ne kontrol edildi, sonuç ne oldu.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941832" y="4114800"/>
            <a:ext cx="2916936" cy="0"/>
          </a:xfrm>
          <a:prstGeom prst="line">
            <a:avLst/>
          </a:prstGeom>
          <a:noFill/>
          <a:ln w="12700">
            <a:solidFill>
              <a:srgbClr val="234A5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4206240"/>
            <a:ext cx="2916936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Denetim günü panikle rapor hazırlamak yerine, hazır ve doğrulanabilir kanıtla karşılarsınız.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4389120" y="1325880"/>
            <a:ext cx="3429000" cy="4206240"/>
          </a:xfrm>
          <a:prstGeom prst="roundRect">
            <a:avLst>
              <a:gd name="adj" fmla="val 2400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89120" y="132588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18" name="Text 15"/>
          <p:cNvSpPr/>
          <p:nvPr/>
        </p:nvSpPr>
        <p:spPr>
          <a:xfrm>
            <a:off x="4645152" y="1527048"/>
            <a:ext cx="29169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Arıza İstihbaratı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4645152" y="1911096"/>
            <a:ext cx="2916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Failure Intelligence</a:t>
            </a:r>
            <a:endParaRPr lang="en-US" sz="1000" dirty="0"/>
          </a:p>
        </p:txBody>
      </p:sp>
      <p:sp>
        <p:nvSpPr>
          <p:cNvPr id="20" name="Text 17"/>
          <p:cNvSpPr/>
          <p:nvPr/>
        </p:nvSpPr>
        <p:spPr>
          <a:xfrm>
            <a:off x="4645152" y="2286000"/>
            <a:ext cx="2916936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Geçmiş hataları otomatik örüntüye çevirir: “bu hata son 30 günde 14 sunucuda, ana sebep X, önerilen aksiyon Y.”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4645152" y="4114800"/>
            <a:ext cx="2916936" cy="0"/>
          </a:xfrm>
          <a:prstGeom prst="line">
            <a:avLst/>
          </a:prstGeom>
          <a:noFill/>
          <a:ln w="12700">
            <a:solidFill>
              <a:srgbClr val="234A50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4645152" y="4206240"/>
            <a:ext cx="2916936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Aynı hatayı tekrar tekrar elle araştırmak yerine, sistem kök nedeni size gösterir.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8092440" y="1325880"/>
            <a:ext cx="3429000" cy="4206240"/>
          </a:xfrm>
          <a:prstGeom prst="roundRect">
            <a:avLst>
              <a:gd name="adj" fmla="val 2400"/>
            </a:avLst>
          </a:prstGeom>
          <a:solidFill>
            <a:srgbClr val="17323A"/>
          </a:solidFill>
          <a:ln w="12700">
            <a:solidFill>
              <a:srgbClr val="234A50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8092440" y="1325880"/>
            <a:ext cx="3429000" cy="64008"/>
          </a:xfrm>
          <a:prstGeom prst="rect">
            <a:avLst/>
          </a:prstGeom>
          <a:solidFill>
            <a:srgbClr val="1ABB9C"/>
          </a:solidFill>
          <a:ln/>
        </p:spPr>
      </p:sp>
      <p:sp>
        <p:nvSpPr>
          <p:cNvPr id="25" name="Text 22"/>
          <p:cNvSpPr/>
          <p:nvPr/>
        </p:nvSpPr>
        <p:spPr>
          <a:xfrm>
            <a:off x="8348472" y="1527048"/>
            <a:ext cx="2916936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OpsGuard Risk Skoru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8348472" y="1911096"/>
            <a:ext cx="2916936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3AE3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Score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8348472" y="2286000"/>
            <a:ext cx="2916936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AF4F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Zafiyet ciddiyeti × sunucu kritikliği × ortam × istismar riski × maruziyet süresi = gerçek operasyonel risk sıralaması.</a:t>
            </a:r>
            <a:endParaRPr lang="en-US" sz="1200" dirty="0"/>
          </a:p>
        </p:txBody>
      </p:sp>
      <p:sp>
        <p:nvSpPr>
          <p:cNvPr id="28" name="Shape 25"/>
          <p:cNvSpPr/>
          <p:nvPr/>
        </p:nvSpPr>
        <p:spPr>
          <a:xfrm>
            <a:off x="8348472" y="4114800"/>
            <a:ext cx="2916936" cy="0"/>
          </a:xfrm>
          <a:prstGeom prst="line">
            <a:avLst/>
          </a:prstGeom>
          <a:noFill/>
          <a:ln w="12700">
            <a:solidFill>
              <a:srgbClr val="234A50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8348472" y="4206240"/>
            <a:ext cx="2916936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i="1" dirty="0">
                <a:solidFill>
                  <a:srgbClr val="8FB3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CVSS puanının ötesinde: “önce hangi sunucuyu yamalamalıyım” sorusunun gerçek cevabı.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OpsGuard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OpsGuard — Ürün Tanıtımı</dc:title>
  <dc:subject>PptxGenJS Presentation</dc:subject>
  <dc:creator>OpsGuard</dc:creator>
  <cp:lastModifiedBy>OpsGuard</cp:lastModifiedBy>
  <cp:revision>1</cp:revision>
  <dcterms:created xsi:type="dcterms:W3CDTF">2026-07-22T15:04:17Z</dcterms:created>
  <dcterms:modified xsi:type="dcterms:W3CDTF">2026-07-22T15:04:17Z</dcterms:modified>
</cp:coreProperties>
</file>